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10.png" ContentType="image/png"/>
  <Override PartName="/ppt/media/image6.png" ContentType="image/png"/>
  <Override PartName="/ppt/media/image11.png" ContentType="image/png"/>
  <Override PartName="/ppt/media/image7.png" ContentType="image/png"/>
  <Override PartName="/ppt/media/image8.png" ContentType="image/png"/>
  <Override PartName="/ppt/media/image9.png" ContentType="image/png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4.xml.rels" ContentType="application/vnd.openxmlformats-package.relationships+xml"/>
  <Override PartName="/ppt/slides/_rels/slide11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rcRect l="0" t="0" r="0" b="14511"/>
          <a:stretch/>
        </p:blipFill>
        <p:spPr>
          <a:xfrm>
            <a:off x="0" y="0"/>
            <a:ext cx="10079280" cy="5668920"/>
          </a:xfrm>
          <a:prstGeom prst="rect">
            <a:avLst/>
          </a:prstGeom>
          <a:ln w="0">
            <a:noFill/>
          </a:ln>
        </p:spPr>
      </p:pic>
      <p:sp>
        <p:nvSpPr>
          <p:cNvPr id="1" name=""/>
          <p:cNvSpPr/>
          <p:nvPr/>
        </p:nvSpPr>
        <p:spPr>
          <a:xfrm>
            <a:off x="0" y="0"/>
            <a:ext cx="10079280" cy="5669280"/>
          </a:xfrm>
          <a:prstGeom prst="rect">
            <a:avLst/>
          </a:prstGeom>
          <a:solidFill>
            <a:srgbClr val="193801">
              <a:alpha val="82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092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0920" cy="3287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" descr=""/>
          <p:cNvPicPr/>
          <p:nvPr/>
        </p:nvPicPr>
        <p:blipFill>
          <a:blip r:embed="rId2"/>
          <a:stretch/>
        </p:blipFill>
        <p:spPr>
          <a:xfrm>
            <a:off x="0" y="0"/>
            <a:ext cx="10079280" cy="6631200"/>
          </a:xfrm>
          <a:prstGeom prst="rect">
            <a:avLst/>
          </a:prstGeom>
          <a:ln w="0">
            <a:noFill/>
          </a:ln>
        </p:spPr>
      </p:pic>
      <p:sp>
        <p:nvSpPr>
          <p:cNvPr id="41" name=""/>
          <p:cNvSpPr/>
          <p:nvPr/>
        </p:nvSpPr>
        <p:spPr>
          <a:xfrm>
            <a:off x="0" y="0"/>
            <a:ext cx="10079280" cy="5669280"/>
          </a:xfrm>
          <a:prstGeom prst="rect">
            <a:avLst/>
          </a:prstGeom>
          <a:solidFill>
            <a:srgbClr val="193801">
              <a:alpha val="82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hyperlink" Target="file:///home/s2/&#1044;&#1086;&#1082;&#1091;&#1084;&#1077;&#1085;&#1090;&#1099;/&#1089;&#1080;&#1084;&#1074;&#1086;&#1083;&#1099;%20&#1074;&#1086;&#1080;&#1085;&#1089;&#1082;&#1086;&#1081;%20&#1095;&#1077;&#1089;&#1090;&#1080;.pptx#&#1057;&#1090;&#1088;&#1072;&#1085;&#1080;&#1094;&#1072; 3" TargetMode="External"/><Relationship Id="rId2" Type="http://schemas.openxmlformats.org/officeDocument/2006/relationships/hyperlink" Target="file:///home/s2/&#1044;&#1086;&#1082;&#1091;&#1084;&#1077;&#1085;&#1090;&#1099;/&#1089;&#1080;&#1084;&#1074;&#1086;&#1083;&#1099;%20&#1074;&#1086;&#1080;&#1085;&#1089;&#1082;&#1086;&#1081;%20&#1095;&#1077;&#1089;&#1090;&#1080;.pptx#&#1057;&#1090;&#1088;&#1072;&#1085;&#1080;&#1094;&#1072; 5" TargetMode="External"/><Relationship Id="rId3" Type="http://schemas.openxmlformats.org/officeDocument/2006/relationships/hyperlink" Target="file:///home/s2/&#1044;&#1086;&#1082;&#1091;&#1084;&#1077;&#1085;&#1090;&#1099;/&#1089;&#1080;&#1084;&#1074;&#1086;&#1083;&#1099;%20&#1074;&#1086;&#1080;&#1085;&#1089;&#1082;&#1086;&#1081;%20&#1095;&#1077;&#1089;&#1090;&#1080;.pptx#&#1057;&#1090;&#1088;&#1072;&#1085;&#1080;&#1094;&#1072; 7" TargetMode="External"/><Relationship Id="rId4" Type="http://schemas.openxmlformats.org/officeDocument/2006/relationships/hyperlink" Target="file:///home/s2/&#1044;&#1086;&#1082;&#1091;&#1084;&#1077;&#1085;&#1090;&#1099;/&#1089;&#1080;&#1084;&#1074;&#1086;&#1083;&#1099;%20&#1074;&#1086;&#1080;&#1085;&#1089;&#1082;&#1086;&#1081;%20&#1095;&#1077;&#1089;&#1090;&#1080;.pptx#&#1057;&#1090;&#1088;&#1072;&#1085;&#1080;&#1094;&#1072; 9" TargetMode="External"/><Relationship Id="rId5" Type="http://schemas.openxmlformats.org/officeDocument/2006/relationships/hyperlink" Target="file:///home/s2/&#1044;&#1086;&#1082;&#1091;&#1084;&#1077;&#1085;&#1090;&#1099;/&#1089;&#1080;&#1084;&#1074;&#1086;&#1083;&#1099;%20&#1074;&#1086;&#1080;&#1085;&#1089;&#1082;&#1086;&#1081;%20&#1095;&#1077;&#1089;&#1090;&#1080;.pptx#&#1057;&#1090;&#1088;&#1072;&#1085;&#1080;&#1094;&#1072; 11" TargetMode="External"/><Relationship Id="rId6" Type="http://schemas.openxmlformats.org/officeDocument/2006/relationships/hyperlink" Target="file:///home/s2/&#1044;&#1086;&#1082;&#1091;&#1084;&#1077;&#1085;&#1090;&#1099;/&#1089;&#1080;&#1084;&#1074;&#1086;&#1083;&#1099;%20&#1074;&#1086;&#1080;&#1085;&#1089;&#1082;&#1086;&#1081;%20&#1095;&#1077;&#1089;&#1090;&#1080;.pptx#&#1057;&#1090;&#1088;&#1072;&#1085;&#1080;&#1094;&#1072; 13" TargetMode="External"/><Relationship Id="rId7" Type="http://schemas.openxmlformats.org/officeDocument/2006/relationships/hyperlink" Target="file:///home/s2/&#1044;&#1086;&#1082;&#1091;&#1084;&#1077;&#1085;&#1090;&#1099;/&#1089;&#1080;&#1084;&#1074;&#1086;&#1083;&#1099;%20&#1074;&#1086;&#1080;&#1085;&#1089;&#1082;&#1086;&#1081;%20&#1095;&#1077;&#1089;&#1090;&#1080;.pptx#&#1057;&#1090;&#1088;&#1072;&#1085;&#1080;&#1094;&#1072; 15" TargetMode="External"/><Relationship Id="rId8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"/>
          <p:cNvSpPr/>
          <p:nvPr/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ffffff"/>
                </a:solidFill>
                <a:latin typeface="Arial"/>
                <a:ea typeface="DejaVu Sans"/>
              </a:rPr>
              <a:t>Презентация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81" name=""/>
          <p:cNvSpPr/>
          <p:nvPr/>
        </p:nvSpPr>
        <p:spPr>
          <a:xfrm>
            <a:off x="504000" y="1326600"/>
            <a:ext cx="9070920" cy="83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  <a:ea typeface="DejaVu Sans"/>
              </a:rPr>
              <a:t>На тему: «Символы воинской чести» 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82" name=""/>
          <p:cNvSpPr/>
          <p:nvPr/>
        </p:nvSpPr>
        <p:spPr>
          <a:xfrm>
            <a:off x="7727040" y="4811760"/>
            <a:ext cx="2352240" cy="85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Выполнил:</a:t>
            </a:r>
            <a:endParaRPr b="0" lang="ru-RU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ст. гр. &lt;Группа&gt;</a:t>
            </a:r>
            <a:endParaRPr b="0" lang="ru-RU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&lt;ФИО&gt;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83" name=""/>
          <p:cNvSpPr/>
          <p:nvPr/>
        </p:nvSpPr>
        <p:spPr>
          <a:xfrm>
            <a:off x="3982680" y="5233680"/>
            <a:ext cx="211392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Михайловка, 2021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" descr=""/>
          <p:cNvPicPr/>
          <p:nvPr/>
        </p:nvPicPr>
        <p:blipFill>
          <a:blip r:embed="rId1"/>
          <a:srcRect l="0" t="8384" r="0" b="0"/>
          <a:stretch/>
        </p:blipFill>
        <p:spPr>
          <a:xfrm>
            <a:off x="0" y="-180000"/>
            <a:ext cx="10079280" cy="5898960"/>
          </a:xfrm>
          <a:prstGeom prst="rect">
            <a:avLst/>
          </a:prstGeom>
          <a:ln w="0">
            <a:noFill/>
          </a:ln>
        </p:spPr>
      </p:pic>
      <p:sp>
        <p:nvSpPr>
          <p:cNvPr id="98" name=""/>
          <p:cNvSpPr/>
          <p:nvPr/>
        </p:nvSpPr>
        <p:spPr>
          <a:xfrm>
            <a:off x="0" y="-180000"/>
            <a:ext cx="10079280" cy="5898960"/>
          </a:xfrm>
          <a:prstGeom prst="rect">
            <a:avLst/>
          </a:prstGeom>
          <a:solidFill>
            <a:srgbClr val="193801">
              <a:alpha val="82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99" name="" descr=""/>
          <p:cNvPicPr/>
          <p:nvPr/>
        </p:nvPicPr>
        <p:blipFill>
          <a:blip r:embed="rId2"/>
          <a:stretch/>
        </p:blipFill>
        <p:spPr>
          <a:xfrm>
            <a:off x="1107000" y="-180000"/>
            <a:ext cx="7865640" cy="5898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8" dur="indefinite" restart="never" nodeType="tmRoot">
          <p:childTnLst>
            <p:seq>
              <p:cTn id="139" dur="indefinite" nodeType="mainSeq"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"/>
          <p:cNvSpPr/>
          <p:nvPr/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ffffff"/>
                </a:solidFill>
                <a:latin typeface="Arial"/>
                <a:ea typeface="DejaVu Sans"/>
              </a:rPr>
              <a:t>Ордена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01" name=""/>
          <p:cNvSpPr/>
          <p:nvPr/>
        </p:nvSpPr>
        <p:spPr>
          <a:xfrm>
            <a:off x="504000" y="1326600"/>
            <a:ext cx="9070920" cy="42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79000"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  <a:ea typeface="DejaVu Sans"/>
              </a:rPr>
              <a:t>— </a:t>
            </a:r>
            <a:r>
              <a:rPr b="0" lang="ru-RU" sz="3200" spc="-1" strike="noStrike">
                <a:solidFill>
                  <a:srgbClr val="ffffff"/>
                </a:solidFill>
                <a:latin typeface="Arial"/>
                <a:ea typeface="DejaVu Sans"/>
              </a:rPr>
              <a:t>почетные награды за воинские отличия и заслуги в бою и военной службе, являющиеся знаком отличия, государственной наградой.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ru-RU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  <a:ea typeface="DejaVu Sans"/>
              </a:rPr>
              <a:t>Ордена Российской Федерации: «За заслуги перед Отечеством», «Мужества», «За военные заслуги», «Почета», «Дружбы», «Жукова», «Святого Андрея Первозванного», «Святого Георгия».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6" dur="indefinite" restart="never" nodeType="tmRoot">
          <p:childTnLst>
            <p:seq>
              <p:cTn id="147" dur="indefinite" nodeType="mainSeq"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nodeType="afterEffect" fill="hold" presetClass="entr" presetID="3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2" dur="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3" dur="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4" dur="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5" dur="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nodeType="afterEffect" fill="hold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 additive="repl">
                                        <p:cTn id="159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nodeType="afterEffect" fill="hold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 additive="repl">
                                        <p:cTn id="163" dur="500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" descr=""/>
          <p:cNvPicPr/>
          <p:nvPr/>
        </p:nvPicPr>
        <p:blipFill>
          <a:blip r:embed="rId1"/>
          <a:srcRect l="0" t="9285" r="0" b="10000"/>
          <a:stretch/>
        </p:blipFill>
        <p:spPr>
          <a:xfrm>
            <a:off x="0" y="0"/>
            <a:ext cx="10079280" cy="5668920"/>
          </a:xfrm>
          <a:prstGeom prst="rect">
            <a:avLst/>
          </a:prstGeom>
          <a:ln w="0">
            <a:noFill/>
          </a:ln>
        </p:spPr>
      </p:pic>
      <p:sp>
        <p:nvSpPr>
          <p:cNvPr id="103" name=""/>
          <p:cNvSpPr/>
          <p:nvPr/>
        </p:nvSpPr>
        <p:spPr>
          <a:xfrm>
            <a:off x="0" y="0"/>
            <a:ext cx="10079280" cy="5669280"/>
          </a:xfrm>
          <a:prstGeom prst="rect">
            <a:avLst/>
          </a:prstGeom>
          <a:solidFill>
            <a:srgbClr val="193801">
              <a:alpha val="84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04" name="" descr=""/>
          <p:cNvPicPr/>
          <p:nvPr/>
        </p:nvPicPr>
        <p:blipFill>
          <a:blip r:embed="rId2"/>
          <a:stretch/>
        </p:blipFill>
        <p:spPr>
          <a:xfrm>
            <a:off x="936000" y="0"/>
            <a:ext cx="8207280" cy="5718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4" dur="indefinite" restart="never" nodeType="tmRoot">
          <p:childTnLst>
            <p:seq>
              <p:cTn id="165" dur="indefinite" nodeType="mainSeq"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"/>
          <p:cNvSpPr/>
          <p:nvPr/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ffffff"/>
                </a:solidFill>
                <a:latin typeface="Arial"/>
                <a:ea typeface="DejaVu Sans"/>
              </a:rPr>
              <a:t>Военная форма одежды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06" name=""/>
          <p:cNvSpPr/>
          <p:nvPr/>
        </p:nvSpPr>
        <p:spPr>
          <a:xfrm>
            <a:off x="504000" y="1326600"/>
            <a:ext cx="9070920" cy="407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97000"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  <a:ea typeface="DejaVu Sans"/>
              </a:rPr>
              <a:t>является главным символом во­оруженного защитника Отечества. Это общее название всех предметов обмундирования, снаряжения, знаков различия в армии государства. Она позволяет определять принадлеж­ность военнослужащих к виду вооруженных сил, отличает их от гражданского населения и военнослужащих других ар­мий.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2" dur="indefinite" restart="never" nodeType="tmRoot">
          <p:childTnLst>
            <p:seq>
              <p:cTn id="173" dur="indefinite" nodeType="mainSeq"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nodeType="afterEffect" fill="hold" presetClass="entr" presetID="3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8" dur="50" fill="hold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9" dur="50" fill="hold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0" dur="50" fill="hold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1" dur="50" fill="hold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nodeType="afterEffect" fill="hold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 additive="repl">
                                        <p:cTn id="185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" descr=""/>
          <p:cNvPicPr/>
          <p:nvPr/>
        </p:nvPicPr>
        <p:blipFill>
          <a:blip r:embed="rId1"/>
          <a:srcRect l="10269" t="0" r="10276" b="0"/>
          <a:stretch/>
        </p:blipFill>
        <p:spPr>
          <a:xfrm>
            <a:off x="0" y="0"/>
            <a:ext cx="10078920" cy="566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6" dur="indefinite" restart="never" nodeType="tmRoot">
          <p:childTnLst>
            <p:seq>
              <p:cTn id="187" dur="indefinite" nodeType="mainSeq"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"/>
          <p:cNvSpPr/>
          <p:nvPr/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ffffff"/>
                </a:solidFill>
                <a:latin typeface="Arial"/>
                <a:ea typeface="DejaVu Sans"/>
              </a:rPr>
              <a:t>Погоны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09" name=""/>
          <p:cNvSpPr/>
          <p:nvPr/>
        </p:nvSpPr>
        <p:spPr>
          <a:xfrm>
            <a:off x="504000" y="1326600"/>
            <a:ext cx="9070920" cy="434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75000"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  <a:ea typeface="DejaVu Sans"/>
              </a:rPr>
              <a:t>показывают персональные воинские звания во­еннослужащих, а также их принадлежность к виду воору­женных сил, роду войск, службе.</a:t>
            </a:r>
            <a:endParaRPr b="0" lang="ru-RU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  <a:ea typeface="DejaVu Sans"/>
              </a:rPr>
              <a:t>В Русской армии погоны введены в 1763 г. Сначала на одно ле­вое плечо, а с 1802 г. — на оба плеча. Символика погон была столь всеобъемлющей, что факт лишения офицерского звания выражал­ся в срывании их с плеча человека, который своим поведением обе­счестил их.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4" dur="indefinite" restart="never" nodeType="tmRoot">
          <p:childTnLst>
            <p:seq>
              <p:cTn id="195" dur="indefinite" nodeType="mainSeq"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nodeType="afterEffect" fill="hold" presetClass="entr" presetID="3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0" dur="5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1" dur="5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2" dur="5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3" dur="5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nodeType="afterEffect" fill="hold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 additive="repl">
                                        <p:cTn id="207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00"/>
                            </p:stCondLst>
                            <p:childTnLst>
                              <p:par>
                                <p:cTn id="209" nodeType="afterEffect" fill="hold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 additive="repl">
                                        <p:cTn id="211" dur="5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1222200" y="0"/>
            <a:ext cx="7635240" cy="5718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2" dur="indefinite" restart="never" nodeType="tmRoot">
          <p:childTnLst>
            <p:seq>
              <p:cTn id="213" dur="indefinite" nodeType="mainSeq"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"/>
          <p:cNvSpPr/>
          <p:nvPr/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ffffff"/>
                </a:solidFill>
                <a:latin typeface="Arial"/>
                <a:ea typeface="DejaVu Sans"/>
              </a:rPr>
              <a:t>Оглавление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85" name=""/>
          <p:cNvSpPr/>
          <p:nvPr/>
        </p:nvSpPr>
        <p:spPr>
          <a:xfrm>
            <a:off x="504000" y="1326600"/>
            <a:ext cx="9070920" cy="407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91000"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1"/>
              </a:rPr>
              <a:t>Государственный герб</a:t>
            </a:r>
            <a:endParaRPr b="0" lang="ru-RU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2"/>
              </a:rPr>
              <a:t>Государственный флаг</a:t>
            </a:r>
            <a:endParaRPr b="0" lang="ru-RU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3"/>
              </a:rPr>
              <a:t>Государственный гимн</a:t>
            </a:r>
            <a:endParaRPr b="0" lang="ru-RU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4"/>
              </a:rPr>
              <a:t>Боевое знамя воинской части</a:t>
            </a:r>
            <a:endParaRPr b="0" lang="ru-RU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5"/>
              </a:rPr>
              <a:t>Ордена</a:t>
            </a:r>
            <a:endParaRPr b="0" lang="ru-RU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6"/>
              </a:rPr>
              <a:t>Военная форма</a:t>
            </a:r>
            <a:endParaRPr b="0" lang="ru-RU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7"/>
              </a:rPr>
              <a:t>Погоны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entr" presetID="3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"/>
          <p:cNvSpPr/>
          <p:nvPr/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ffffff"/>
                </a:solidFill>
                <a:latin typeface="Arial"/>
                <a:ea typeface="DejaVu Sans"/>
              </a:rPr>
              <a:t>Государственный герб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87" name=""/>
          <p:cNvSpPr/>
          <p:nvPr/>
        </p:nvSpPr>
        <p:spPr>
          <a:xfrm>
            <a:off x="504000" y="1211760"/>
            <a:ext cx="9070920" cy="436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53000"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  <a:ea typeface="DejaVu Sans"/>
              </a:rPr>
              <a:t>-это официальный государственный символ России и ее официальная эмблема.</a:t>
            </a:r>
            <a:endParaRPr b="0" lang="ru-RU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  <a:ea typeface="DejaVu Sans"/>
              </a:rPr>
              <a:t>Современный государственный герб был принят в 1993г. Он содержит основные исторические элементы герба дореволюционных времен. Двуглавый орел вошел в символику России в XVв., в правление Ивана III, позднее стал официальным гербом Российской империи. Двуглавый державный орел- это не только символ государственности России, но и символ многовековой истории, преемственности культурных традиций, объединения и единства российских земель.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6" dur="indefinite" restart="never" nodeType="tmRoot">
          <p:childTnLst>
            <p:seq>
              <p:cTn id="47" dur="indefinite" nodeType="mainSeq"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nodeType="afterEffect" fill="hold" presetClass="entr" presetID="3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2" dur="5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" dur="5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5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nodeType="afterEffect" fill="hold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 additive="repl">
                                        <p:cTn id="59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nodeType="afterEffect" fill="hold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 additive="repl">
                                        <p:cTn id="63" dur="500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2522160" y="50040"/>
            <a:ext cx="5114880" cy="566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4" dur="indefinite" restart="never" nodeType="tmRoot">
          <p:childTnLst>
            <p:seq>
              <p:cTn id="65" dur="indefinite" nodeType="mainSeq"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"/>
          <p:cNvSpPr/>
          <p:nvPr/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ffffff"/>
                </a:solidFill>
                <a:latin typeface="Arial"/>
                <a:ea typeface="DejaVu Sans"/>
              </a:rPr>
              <a:t>Государственный флаг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90" name=""/>
          <p:cNvSpPr/>
          <p:nvPr/>
        </p:nvSpPr>
        <p:spPr>
          <a:xfrm>
            <a:off x="504000" y="1326600"/>
            <a:ext cx="9070920" cy="42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  <a:ea typeface="DejaVu Sans"/>
              </a:rPr>
              <a:t>— </a:t>
            </a:r>
            <a:r>
              <a:rPr b="0" lang="ru-RU" sz="3200" spc="-1" strike="noStrike">
                <a:solidFill>
                  <a:srgbClr val="ffffff"/>
                </a:solidFill>
                <a:latin typeface="Arial"/>
                <a:ea typeface="DejaVu Sans"/>
              </a:rPr>
              <a:t>один из отличительных зна­ков (эмблем, символов) государства. Он является выразите­лем функционирования единого государства, его независимо­сти, самостоятельности, суверенитета. Флагу также присуща историческая преемственность, и он служит предметом узна­ваемости нашего государства.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2" dur="indefinite" restart="never" nodeType="tmRoot">
          <p:childTnLst>
            <p:seq>
              <p:cTn id="73" dur="indefinite" nodeType="mainSeq"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nodeType="afterEffect" fill="hold" presetClass="entr" presetID="3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8" dur="5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9" dur="5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0" dur="5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1" dur="5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nodeType="afterEffect" fill="hold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 additive="repl">
                                        <p:cTn id="85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118880" cy="566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6" dur="indefinite" restart="never" nodeType="tmRoot">
          <p:childTnLst>
            <p:seq>
              <p:cTn id="87" dur="indefinite" nodeType="mainSeq"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"/>
          <p:cNvSpPr/>
          <p:nvPr/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ffffff"/>
                </a:solidFill>
                <a:latin typeface="Arial"/>
                <a:ea typeface="DejaVu Sans"/>
              </a:rPr>
              <a:t>Государственный гимн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93" name=""/>
          <p:cNvSpPr/>
          <p:nvPr/>
        </p:nvSpPr>
        <p:spPr>
          <a:xfrm>
            <a:off x="504000" y="1326600"/>
            <a:ext cx="9070920" cy="42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64000"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  <a:ea typeface="DejaVu Sans"/>
              </a:rPr>
              <a:t>— </a:t>
            </a:r>
            <a:r>
              <a:rPr b="0" lang="ru-RU" sz="3200" spc="-1" strike="noStrike">
                <a:solidFill>
                  <a:srgbClr val="ffffff"/>
                </a:solidFill>
                <a:latin typeface="Arial"/>
                <a:ea typeface="DejaVu Sans"/>
              </a:rPr>
              <a:t>торжественное музыкаль­ное произведение, призванное сплачивать, вдохновлять всю нацию. Праздничность и торжественность гимнов усилива­ют и укрепляют национальное и государственное самосо­знание.</a:t>
            </a:r>
            <a:endParaRPr b="0" lang="ru-RU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  <a:ea typeface="DejaVu Sans"/>
              </a:rPr>
              <a:t>Известный вам гимн России существует с декабря 2000 г. Музыка осталась от прежнего, написанного в конце войны гимна, и принадлежит А.Александрову. 7 марта 2001 г. Госу­дарственная дума приняла текст С. Михалкова.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4" dur="indefinite" restart="never" nodeType="tmRoot">
          <p:childTnLst>
            <p:seq>
              <p:cTn id="95" dur="indefinite" nodeType="mainSeq"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nodeType="afterEffect" fill="hold" presetClass="entr" presetID="3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0" dur="5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1" dur="5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2" dur="5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3" dur="5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nodeType="afterEffect" fill="hold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 additive="repl">
                                        <p:cTn id="107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nodeType="afterEffect" fill="hold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 additive="repl">
                                        <p:cTn id="111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" descr=""/>
          <p:cNvPicPr/>
          <p:nvPr/>
        </p:nvPicPr>
        <p:blipFill>
          <a:blip r:embed="rId1"/>
          <a:srcRect l="0" t="0" r="0" b="1560"/>
          <a:stretch/>
        </p:blipFill>
        <p:spPr>
          <a:xfrm>
            <a:off x="-32400" y="0"/>
            <a:ext cx="10240920" cy="566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2" dur="indefinite" restart="never" nodeType="tmRoot">
          <p:childTnLst>
            <p:seq>
              <p:cTn id="113" dur="indefinite" nodeType="mainSeq"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"/>
          <p:cNvSpPr/>
          <p:nvPr/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ffffff"/>
                </a:solidFill>
                <a:latin typeface="Arial"/>
                <a:ea typeface="DejaVu Sans"/>
              </a:rPr>
              <a:t>Боевое Знамя воинской части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96" name=""/>
          <p:cNvSpPr/>
          <p:nvPr/>
        </p:nvSpPr>
        <p:spPr>
          <a:xfrm>
            <a:off x="504000" y="1326600"/>
            <a:ext cx="9070920" cy="42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73000"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ru-RU" sz="3200" spc="-1" strike="noStrike">
                <a:solidFill>
                  <a:srgbClr val="ffffff"/>
                </a:solidFill>
                <a:latin typeface="Arial"/>
                <a:ea typeface="DejaVu Sans"/>
              </a:rPr>
              <a:t>- знак, объединяющий воинскую часть и указывающий на ее принадлежность к Вооруженным Силам государства, символ воинской чести, доблести и славы.</a:t>
            </a:r>
            <a:endParaRPr b="0" lang="ru-RU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  <a:ea typeface="DejaVu Sans"/>
              </a:rPr>
              <a:t>Боевое знамя всегда находится со своей воинской частью при всех обстоятельствах мирного и военного времени, а на поле боя — в районе боевых действий части. Оно всегда под охраной караула, а при выносе его к воинской части — под охраной знаменного взвода.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0" dur="indefinite" restart="never" nodeType="tmRoot">
          <p:childTnLst>
            <p:seq>
              <p:cTn id="121" dur="indefinite" nodeType="mainSeq"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nodeType="afterEffect" fill="hold" presetClass="entr" presetID="3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6" dur="5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7" dur="5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8" dur="5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9" dur="5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nodeType="afterEffect" fill="hold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 additive="repl">
                                        <p:cTn id="133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nodeType="afterEffect" fill="hold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 additive="repl">
                                        <p:cTn id="137" dur="500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LibreOffice/7.1.6.2$Linux_X86_64 LibreOffice_project/10$Build-2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ru-RU</dc:language>
  <cp:lastModifiedBy/>
  <dcterms:modified xsi:type="dcterms:W3CDTF">2021-11-06T11:45:34Z</dcterms:modified>
  <cp:revision>5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Notes">
    <vt:i4>16</vt:i4>
  </property>
  <property fmtid="{D5CDD505-2E9C-101B-9397-08002B2CF9AE}" pid="4" name="Slides">
    <vt:i4>16</vt:i4>
  </property>
</Properties>
</file>